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05" r:id="rId5"/>
    <p:sldId id="327" r:id="rId6"/>
    <p:sldId id="322" r:id="rId7"/>
    <p:sldId id="306" r:id="rId8"/>
    <p:sldId id="328" r:id="rId9"/>
    <p:sldId id="325" r:id="rId10"/>
    <p:sldId id="323" r:id="rId11"/>
    <p:sldId id="329" r:id="rId12"/>
    <p:sldId id="326" r:id="rId13"/>
    <p:sldId id="314" r:id="rId14"/>
    <p:sldId id="315" r:id="rId15"/>
  </p:sldIdLst>
  <p:sldSz cx="10058400" cy="7772400"/>
  <p:notesSz cx="6934200" cy="9220200"/>
  <p:custDataLst>
    <p:tags r:id="rId18"/>
  </p:custDataLst>
  <p:defaultTextStyle>
    <a:defPPr>
      <a:defRPr lang="en-US"/>
    </a:defPPr>
    <a:lvl1pPr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507644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017056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526468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035881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547061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3056473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565886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4075298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">
          <p15:clr>
            <a:srgbClr val="A4A3A4"/>
          </p15:clr>
        </p15:guide>
        <p15:guide id="2" orient="horz" pos="1360">
          <p15:clr>
            <a:srgbClr val="A4A3A4"/>
          </p15:clr>
        </p15:guide>
        <p15:guide id="3" orient="horz" pos="3101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orient="horz" pos="2666">
          <p15:clr>
            <a:srgbClr val="A4A3A4"/>
          </p15:clr>
        </p15:guide>
        <p15:guide id="6" orient="horz" pos="1034">
          <p15:clr>
            <a:srgbClr val="A4A3A4"/>
          </p15:clr>
        </p15:guide>
        <p15:guide id="7" orient="horz" pos="544">
          <p15:clr>
            <a:srgbClr val="A4A3A4"/>
          </p15:clr>
        </p15:guide>
        <p15:guide id="8" orient="horz" pos="3536">
          <p15:clr>
            <a:srgbClr val="A4A3A4"/>
          </p15:clr>
        </p15:guide>
        <p15:guide id="9" pos="3168">
          <p15:clr>
            <a:srgbClr val="A4A3A4"/>
          </p15:clr>
        </p15:guide>
        <p15:guide id="10" pos="264">
          <p15:clr>
            <a:srgbClr val="A4A3A4"/>
          </p15:clr>
        </p15:guide>
        <p15:guide id="11" pos="952">
          <p15:clr>
            <a:srgbClr val="A4A3A4"/>
          </p15:clr>
        </p15:guide>
        <p15:guide id="12" pos="6163">
          <p15:clr>
            <a:srgbClr val="A4A3A4"/>
          </p15:clr>
        </p15:guide>
        <p15:guide id="13" pos="5829">
          <p15:clr>
            <a:srgbClr val="A4A3A4"/>
          </p15:clr>
        </p15:guide>
        <p15:guide id="14" pos="5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 userDrawn="1">
          <p15:clr>
            <a:srgbClr val="A4A3A4"/>
          </p15:clr>
        </p15:guide>
        <p15:guide id="2" pos="218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obbie Lester" initials="RL" lastIdx="11" clrIdx="0"/>
  <p:cmAuthor id="1" name="Jim McCall" initials="" lastIdx="0" clrIdx="1"/>
  <p:cmAuthor id="2" name="Debra Arnold" initials="DA" lastIdx="2" clrIdx="2">
    <p:extLst>
      <p:ext uri="{19B8F6BF-5375-455C-9EA6-DF929625EA0E}">
        <p15:presenceInfo xmlns:p15="http://schemas.microsoft.com/office/powerpoint/2012/main" userId="S-1-5-21-1292428093-179605362-682003330-37166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074"/>
    <a:srgbClr val="EC008C"/>
    <a:srgbClr val="B9AD13"/>
    <a:srgbClr val="6DB33F"/>
    <a:srgbClr val="777877"/>
    <a:srgbClr val="008DA8"/>
    <a:srgbClr val="00738E"/>
    <a:srgbClr val="272727"/>
    <a:srgbClr val="A5A6A5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54" autoAdjust="0"/>
    <p:restoredTop sz="80845" autoAdjust="0"/>
  </p:normalViewPr>
  <p:slideViewPr>
    <p:cSldViewPr>
      <p:cViewPr varScale="1">
        <p:scale>
          <a:sx n="39" d="100"/>
          <a:sy n="39" d="100"/>
        </p:scale>
        <p:origin x="1661" y="53"/>
      </p:cViewPr>
      <p:guideLst>
        <p:guide orient="horz" pos="163"/>
        <p:guide orient="horz" pos="1360"/>
        <p:guide orient="horz" pos="3101"/>
        <p:guide orient="horz" pos="4570"/>
        <p:guide orient="horz" pos="2666"/>
        <p:guide orient="horz" pos="1034"/>
        <p:guide orient="horz" pos="544"/>
        <p:guide orient="horz" pos="3536"/>
        <p:guide pos="3168"/>
        <p:guide pos="264"/>
        <p:guide pos="952"/>
        <p:guide pos="6163"/>
        <p:guide pos="5829"/>
        <p:guide pos="5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48"/>
    </p:cViewPr>
  </p:sorterViewPr>
  <p:notesViewPr>
    <p:cSldViewPr>
      <p:cViewPr varScale="1">
        <p:scale>
          <a:sx n="64" d="100"/>
          <a:sy n="64" d="100"/>
        </p:scale>
        <p:origin x="1579" y="82"/>
      </p:cViewPr>
      <p:guideLst>
        <p:guide orient="horz" pos="2904"/>
        <p:guide pos="218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dirty="0" smtClean="0">
                <a:latin typeface="Segoe UI" pitchFamily="34" charset="0"/>
              </a:defRPr>
            </a:lvl1pPr>
          </a:lstStyle>
          <a:p>
            <a:pPr>
              <a:defRPr/>
            </a:pPr>
            <a:r>
              <a:rPr lang="en-US" b="1" dirty="0">
                <a:latin typeface="Arial Bold" charset="0"/>
              </a:rPr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5759BE79-DE85-4CB4-8F82-32C310FB14AE}" type="datetimeFigureOut">
              <a:rPr lang="en-US" b="1">
                <a:latin typeface="Arial Bold" charset="0"/>
              </a:rPr>
              <a:pPr>
                <a:defRPr/>
              </a:pPr>
              <a:t>11/19/2017</a:t>
            </a:fld>
            <a:endParaRPr lang="en-US" b="1" dirty="0">
              <a:latin typeface="Arial Bold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317827" y="8757590"/>
            <a:ext cx="614769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A21C7F6B-DBFF-403A-9605-FA0EFE2C5B40}" type="slidenum">
              <a:rPr lang="en-US" b="1">
                <a:latin typeface="Arial Bold" charset="0"/>
              </a:rPr>
              <a:pPr>
                <a:defRPr/>
              </a:pPr>
              <a:t>‹#›</a:t>
            </a:fld>
            <a:endParaRPr lang="en-US" b="1" dirty="0">
              <a:latin typeface="Arial Bold" charset="0"/>
            </a:endParaRPr>
          </a:p>
        </p:txBody>
      </p:sp>
      <p:pic>
        <p:nvPicPr>
          <p:cNvPr id="44037" name="Picture 2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4094" y="8818417"/>
            <a:ext cx="1507226" cy="3249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634640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b="1" i="0" dirty="0" smtClean="0">
                <a:latin typeface="Arial Bold" charset="0"/>
              </a:defRPr>
            </a:lvl1pPr>
          </a:lstStyle>
          <a:p>
            <a:pPr>
              <a:defRPr/>
            </a:pPr>
            <a:r>
              <a:rPr lang="en-US" dirty="0"/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61845FFA-21E1-4976-8B9C-1C0D733F709C}" type="datetimeFigureOut">
              <a:rPr lang="en-US" smtClean="0"/>
              <a:pPr>
                <a:defRPr/>
              </a:pPr>
              <a:t>11/19/2017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0313" y="692150"/>
            <a:ext cx="4473575" cy="3457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379595"/>
            <a:ext cx="5547360" cy="4149090"/>
          </a:xfrm>
          <a:prstGeom prst="rect">
            <a:avLst/>
          </a:prstGeom>
        </p:spPr>
        <p:txBody>
          <a:bodyPr vert="horz" lIns="92309" tIns="46154" rIns="92309" bIns="46154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240781" y="8757590"/>
            <a:ext cx="691815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39943" name="Picture 2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4094" y="8818417"/>
            <a:ext cx="1507226" cy="3249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393907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017056" rtl="0" fontAlgn="base">
      <a:lnSpc>
        <a:spcPct val="90000"/>
      </a:lnSpc>
      <a:spcBef>
        <a:spcPct val="30000"/>
      </a:spcBef>
      <a:spcAft>
        <a:spcPts val="377"/>
      </a:spcAft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1pPr>
    <a:lvl2pPr marL="237018" indent="-116740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2pPr>
    <a:lvl3pPr marL="364371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3pPr>
    <a:lvl4pPr marL="537713" indent="-162729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4pPr>
    <a:lvl5pPr marL="684523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5pPr>
    <a:lvl6pPr marL="2546960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56351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65743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75135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937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886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046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099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l="13611" r="13611"/>
          <a:stretch/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0" y="2209800"/>
            <a:ext cx="10058400" cy="3391410"/>
            <a:chOff x="0" y="2590800"/>
            <a:chExt cx="10058400" cy="3391410"/>
          </a:xfrm>
        </p:grpSpPr>
        <p:sp>
          <p:nvSpPr>
            <p:cNvPr id="8" name="Title 1"/>
            <p:cNvSpPr txBox="1">
              <a:spLocks/>
            </p:cNvSpPr>
            <p:nvPr userDrawn="1"/>
          </p:nvSpPr>
          <p:spPr>
            <a:xfrm>
              <a:off x="0" y="2590800"/>
              <a:ext cx="10058400" cy="3391410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l" defTabSz="343403" rtl="0" eaLnBrk="1" latinLnBrk="0" hangingPunct="1">
                <a:spcBef>
                  <a:spcPct val="0"/>
                </a:spcBef>
                <a:buNone/>
                <a:defRPr sz="4000" b="0" i="0" kern="1200">
                  <a:solidFill>
                    <a:srgbClr val="E20074"/>
                  </a:solidFill>
                  <a:latin typeface="Tele-GroteskUlt" pitchFamily="2" charset="0"/>
                  <a:ea typeface="+mj-ea"/>
                  <a:cs typeface="Tele-GroteskUlt" pitchFamily="2" charset="0"/>
                </a:defRPr>
              </a:lvl1pPr>
            </a:lstStyle>
            <a:p>
              <a:pPr algn="ctr"/>
              <a:r>
                <a:rPr lang="en-US" sz="18260" spc="-330" dirty="0">
                  <a:solidFill>
                    <a:srgbClr val="E20074"/>
                  </a:solidFill>
                  <a:latin typeface="+mn-lt"/>
                </a:rPr>
                <a:t>Q  </a:t>
              </a:r>
              <a:r>
                <a:rPr lang="en-US" sz="18260" dirty="0">
                  <a:solidFill>
                    <a:srgbClr val="E20074"/>
                  </a:solidFill>
                  <a:latin typeface="+mn-lt"/>
                </a:rPr>
                <a:t>A</a:t>
              </a:r>
            </a:p>
          </p:txBody>
        </p:sp>
        <p:sp>
          <p:nvSpPr>
            <p:cNvPr id="2" name="TextBox 1"/>
            <p:cNvSpPr txBox="1"/>
            <p:nvPr userDrawn="1"/>
          </p:nvSpPr>
          <p:spPr>
            <a:xfrm>
              <a:off x="4657825" y="3599628"/>
              <a:ext cx="990600" cy="158197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>
                <a:spcAft>
                  <a:spcPts val="2400"/>
                </a:spcAft>
                <a:buNone/>
              </a:pPr>
              <a:r>
                <a:rPr lang="en-US" sz="9600" kern="1200" spc="330" dirty="0">
                  <a:solidFill>
                    <a:schemeClr val="bg1"/>
                  </a:solidFill>
                  <a:latin typeface="Arial" pitchFamily="34" charset="0"/>
                  <a:ea typeface="+mn-ea"/>
                  <a:cs typeface="+mn-cs"/>
                </a:rPr>
                <a:t>&amp;</a:t>
              </a:r>
              <a:endPara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485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42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Magen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281940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605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2150" y="414338"/>
            <a:ext cx="8674100" cy="150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19" r:id="rId2"/>
    <p:sldLayoutId id="2147483720" r:id="rId3"/>
  </p:sldLayoutIdLst>
  <p:transition>
    <p:fade/>
  </p:transition>
  <p:hf hdr="0" dt="0"/>
  <p:txStyles>
    <p:titleStyle>
      <a:lvl1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lang="en-US" sz="4200" b="1" i="0" u="none" kern="1200" spc="-111" dirty="0">
          <a:ln w="3175">
            <a:noFill/>
          </a:ln>
          <a:solidFill>
            <a:srgbClr val="EC008C"/>
          </a:solidFill>
          <a:latin typeface="+mj-lt"/>
          <a:ea typeface="Arial" charset="0"/>
          <a:cs typeface="Arial" charset="0"/>
        </a:defRPr>
      </a:lvl1pPr>
      <a:lvl2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2pPr>
      <a:lvl3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3pPr>
      <a:lvl4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4pPr>
      <a:lvl5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5pPr>
      <a:lvl6pPr marL="509412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6pPr>
      <a:lvl7pPr marL="1018824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7pPr>
      <a:lvl8pPr marL="1528237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8pPr>
      <a:lvl9pPr marL="2037649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9pPr>
    </p:titleStyle>
    <p:bodyStyle>
      <a:lvl1pPr marL="254706" indent="-254706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3100" kern="1200">
          <a:solidFill>
            <a:schemeClr val="tx2"/>
          </a:solidFill>
          <a:latin typeface="+mn-lt"/>
          <a:ea typeface="+mn-ea"/>
          <a:cs typeface="+mn-cs"/>
        </a:defRPr>
      </a:lvl1pPr>
      <a:lvl2pPr marL="573089" indent="-318383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ü"/>
        <a:defRPr sz="2700" kern="1200">
          <a:solidFill>
            <a:schemeClr val="tx2"/>
          </a:solidFill>
          <a:latin typeface="+mn-lt"/>
          <a:ea typeface="+mn-ea"/>
          <a:cs typeface="+mn-cs"/>
        </a:defRPr>
      </a:lvl2pPr>
      <a:lvl3pPr marL="700442" indent="-18395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1082501" indent="-194567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4pPr>
      <a:lvl5pPr marL="1464560" indent="-18572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5pPr>
      <a:lvl6pPr marL="2801655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047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439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29831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392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78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17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568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696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351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74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13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https://c2.t-mobile.com/docs/DOC-421530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27142" r="9586"/>
          <a:stretch/>
        </p:blipFill>
        <p:spPr>
          <a:xfrm flipH="1">
            <a:off x="-1" y="0"/>
            <a:ext cx="10058401" cy="77724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917870" y="4636911"/>
            <a:ext cx="3962399" cy="563674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25167" y="2868334"/>
            <a:ext cx="1122634" cy="583478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317670" y="3048000"/>
            <a:ext cx="7086600" cy="20574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14" y="7391400"/>
            <a:ext cx="954169" cy="15505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679870" y="5050783"/>
            <a:ext cx="2882729" cy="149801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28600" y="2952815"/>
            <a:ext cx="2590801" cy="72058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70" y="3048000"/>
            <a:ext cx="2412663" cy="2002784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149938" y="3048000"/>
            <a:ext cx="2882732" cy="61728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35759"/>
          <a:stretch/>
        </p:blipFill>
        <p:spPr>
          <a:xfrm flipH="1">
            <a:off x="3139602" y="228600"/>
            <a:ext cx="6461598" cy="7543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59793" y="7541373"/>
            <a:ext cx="954170" cy="21544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TR# 2017325</a:t>
            </a:r>
          </a:p>
        </p:txBody>
      </p:sp>
    </p:spTree>
    <p:extLst>
      <p:ext uri="{BB962C8B-B14F-4D97-AF65-F5344CB8AC3E}">
        <p14:creationId xmlns:p14="http://schemas.microsoft.com/office/powerpoint/2010/main" val="184589263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735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900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12704" y="492417"/>
            <a:ext cx="8744285" cy="2022875"/>
            <a:chOff x="609600" y="762000"/>
            <a:chExt cx="8744285" cy="2022875"/>
          </a:xfrm>
        </p:grpSpPr>
        <p:sp>
          <p:nvSpPr>
            <p:cNvPr id="27" name="Rectangle 26"/>
            <p:cNvSpPr/>
            <p:nvPr/>
          </p:nvSpPr>
          <p:spPr>
            <a:xfrm>
              <a:off x="609600" y="1101247"/>
              <a:ext cx="5715645" cy="144397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24689" y="875082"/>
              <a:ext cx="318873" cy="1183014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 flipV="1">
              <a:off x="984125" y="2449534"/>
              <a:ext cx="3906192" cy="21746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747006" y="762000"/>
              <a:ext cx="2471264" cy="59150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213509" y="1557924"/>
              <a:ext cx="1140376" cy="1100377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84125" y="875082"/>
              <a:ext cx="8131257" cy="16701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 Placeholder 5"/>
            <p:cNvSpPr txBox="1">
              <a:spLocks/>
            </p:cNvSpPr>
            <p:nvPr/>
          </p:nvSpPr>
          <p:spPr>
            <a:xfrm>
              <a:off x="1163984" y="1032275"/>
              <a:ext cx="5562600" cy="1752600"/>
            </a:xfrm>
            <a:prstGeom prst="rect">
              <a:avLst/>
            </a:prstGeom>
          </p:spPr>
          <p:txBody>
            <a:bodyPr/>
            <a:lstStyle>
              <a:lvl1pPr marL="0" indent="0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None/>
                <a:defRPr sz="4000" kern="1200">
                  <a:solidFill>
                    <a:schemeClr val="accent1"/>
                  </a:solidFill>
                  <a:latin typeface="+mj-lt"/>
                  <a:ea typeface="Arial" charset="0"/>
                  <a:cs typeface="Arial" charset="0"/>
                </a:defRPr>
              </a:lvl1pPr>
              <a:lvl2pPr marL="573089" indent="-318383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ü"/>
                <a:defRPr sz="20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2pPr>
              <a:lvl3pPr marL="700442" indent="-18395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3pPr>
              <a:lvl4pPr marL="1082501" indent="-194567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4pPr>
              <a:lvl5pPr marL="1464560" indent="-18572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5pPr>
              <a:lvl6pPr marL="2801655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311047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20439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9831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en-US" dirty="0">
                  <a:solidFill>
                    <a:schemeClr val="bg1"/>
                  </a:solidFill>
                  <a:latin typeface="+mn-lt"/>
                </a:rPr>
                <a:t>Un-carrier</a:t>
              </a:r>
            </a:p>
            <a:p>
              <a:pPr>
                <a:spcBef>
                  <a:spcPts val="0"/>
                </a:spcBef>
              </a:pPr>
              <a:r>
                <a:rPr lang="en-US" sz="6600" dirty="0"/>
                <a:t>Experience</a:t>
              </a:r>
              <a:endParaRPr lang="en-US" sz="88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" name="Group 24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5" name="Rectangle 34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7" name="Rectangle 36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2</a:t>
                </a:fld>
                <a:r>
                  <a:rPr lang="en-US" sz="1400" dirty="0"/>
                  <a:t> – Module Title</a:t>
                </a:r>
              </a:p>
            </p:txBody>
          </p:sp>
        </p:grp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0CDE8876-AA68-4D58-9419-3EE2E2AFD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560" y="2832166"/>
            <a:ext cx="4932140" cy="399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60195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</a:t>
                </a:fld>
                <a:r>
                  <a:rPr lang="en-US" sz="1400" dirty="0"/>
                  <a:t> – The Un-carrier Experience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INTRO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01721" y="3491984"/>
            <a:ext cx="7825155" cy="24929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Welcome to the Un-carrier Experience! 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It’s T-Mobile’s company culture. 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exactly does Un-carrier mean?  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687" y="231294"/>
            <a:ext cx="4987234" cy="620174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20447354">
            <a:off x="4590176" y="1047640"/>
            <a:ext cx="4853355" cy="9233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>
              <a:spcAft>
                <a:spcPts val="2400"/>
              </a:spcAft>
              <a:buNone/>
            </a:pPr>
            <a:r>
              <a:rPr lang="en-US" sz="5400" b="1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Welcome</a:t>
            </a:r>
            <a:r>
              <a:rPr lang="en-US" sz="4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4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5118444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6C784F30-2A02-4DDC-81E7-2B1C8A04BEF8}"/>
              </a:ext>
            </a:extLst>
          </p:cNvPr>
          <p:cNvGrpSpPr/>
          <p:nvPr/>
        </p:nvGrpSpPr>
        <p:grpSpPr>
          <a:xfrm>
            <a:off x="807228" y="652078"/>
            <a:ext cx="8084727" cy="5570187"/>
            <a:chOff x="435036" y="2049343"/>
            <a:chExt cx="8256096" cy="6438057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DFFD801-7444-4984-AB3A-8FAABE9C567D}"/>
                </a:ext>
              </a:extLst>
            </p:cNvPr>
            <p:cNvSpPr/>
            <p:nvPr/>
          </p:nvSpPr>
          <p:spPr>
            <a:xfrm>
              <a:off x="1174735" y="3206736"/>
              <a:ext cx="7516397" cy="52806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ACTIVITY 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A92D691-41CE-483A-869B-1C20760B5D6B}"/>
                </a:ext>
              </a:extLst>
            </p:cNvPr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64CE2F9-5F7A-43FF-90D6-EEBAF678C02E}"/>
                </a:ext>
              </a:extLst>
            </p:cNvPr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9F0AAEE-6D7D-40D2-A2B3-5B606757239B}"/>
              </a:ext>
            </a:extLst>
          </p:cNvPr>
          <p:cNvGrpSpPr/>
          <p:nvPr/>
        </p:nvGrpSpPr>
        <p:grpSpPr>
          <a:xfrm>
            <a:off x="1" y="1528976"/>
            <a:ext cx="10058400" cy="1006387"/>
            <a:chOff x="74903" y="6814388"/>
            <a:chExt cx="10460295" cy="100638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58B9048-9E2D-4D52-A109-0CF5F53842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629085" y="6964598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084C928-369E-4728-AD3A-36B5857BE171}"/>
                </a:ext>
              </a:extLst>
            </p:cNvPr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C3A299D-E5A7-475C-A529-C49DEA1C83C4}"/>
                  </a:ext>
                </a:extLst>
              </p:cNvPr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1E8D5FA6-725A-4BDC-A5DE-D2D4B09AF4B8}"/>
                  </a:ext>
                </a:extLst>
              </p:cNvPr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268E8F7-2E9D-4961-9ECE-644115AE6B5B}"/>
                </a:ext>
              </a:extLst>
            </p:cNvPr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B93EFB-4AAA-4C84-A63A-D696E86D05FD}"/>
                </a:ext>
              </a:extLst>
            </p:cNvPr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4</a:t>
                </a:fld>
                <a:r>
                  <a:rPr lang="en-US" sz="1400" dirty="0"/>
                  <a:t> – The Un-carrier Experience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32891" y="40549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VIDEO </a:t>
              </a:r>
            </a:p>
          </p:txBody>
        </p:sp>
      </p:grpSp>
      <p:pic>
        <p:nvPicPr>
          <p:cNvPr id="4" name="Picture 3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5390" y="1850920"/>
            <a:ext cx="7207620" cy="407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1357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38900" b="-1"/>
          <a:stretch/>
        </p:blipFill>
        <p:spPr>
          <a:xfrm>
            <a:off x="0" y="0"/>
            <a:ext cx="10058400" cy="3456158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228600" y="2725649"/>
            <a:ext cx="7239000" cy="664888"/>
          </a:xfrm>
          <a:prstGeom prst="rect">
            <a:avLst/>
          </a:prstGeom>
        </p:spPr>
        <p:txBody>
          <a:bodyPr/>
          <a:lstStyle>
            <a:lvl1pPr marL="254706" indent="-254706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Download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5459" y="3819528"/>
            <a:ext cx="9525000" cy="26314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We are not in the phone company business. We are in the ______ business. 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What “un” words did you hear?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There was a powerful statement about our technology near the end of the video. Do you remember what it was?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What makes that a true statement? How has mobile technology changed the world?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" name="Group 29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4" name="Rectangle 33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5" name="Rectangle 34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5</a:t>
                </a:fld>
                <a:r>
                  <a:rPr lang="en-US" sz="1400" dirty="0"/>
                  <a:t> – The Un-carrier Experience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87686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6</a:t>
                </a:fld>
                <a:r>
                  <a:rPr lang="en-US" sz="1400" dirty="0"/>
                  <a:t> – The Un-carrier Experience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33399" y="609600"/>
            <a:ext cx="2512005" cy="9906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PROMISE</a:t>
              </a: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9446" y="920565"/>
            <a:ext cx="6327434" cy="589382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33400" y="2362200"/>
            <a:ext cx="3276600" cy="25545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>
              <a:spcAft>
                <a:spcPts val="2400"/>
              </a:spcAft>
              <a:buNone/>
            </a:pPr>
            <a:r>
              <a:rPr lang="en-US" sz="40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It’s that simple: We’re about the </a:t>
            </a:r>
            <a:r>
              <a:rPr lang="en-US" sz="4000" b="1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Customer!</a:t>
            </a:r>
            <a:r>
              <a:rPr lang="en-US" sz="40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669505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7</a:t>
                </a:fld>
                <a:r>
                  <a:rPr lang="en-US" sz="1400" dirty="0"/>
                  <a:t> – The Un-carrier Experience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95567" y="372537"/>
            <a:ext cx="2209800" cy="9144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ACTIVITY 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33400" y="1699728"/>
            <a:ext cx="6400800" cy="187743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Agree on FIVE highly admired retailers/ companies that are about the customer.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List 3 traits that describe each company. 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034009" y="2085817"/>
            <a:ext cx="4024391" cy="4717762"/>
            <a:chOff x="6034009" y="2085817"/>
            <a:chExt cx="4024391" cy="4717762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5"/>
            <a:srcRect r="30336"/>
            <a:stretch/>
          </p:blipFill>
          <p:spPr>
            <a:xfrm>
              <a:off x="6034009" y="2085817"/>
              <a:ext cx="4024391" cy="4717762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 rot="197084">
              <a:off x="8172941" y="3869570"/>
              <a:ext cx="1219200" cy="92333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>
                <a:spcAft>
                  <a:spcPts val="2400"/>
                </a:spcAft>
                <a:buNone/>
              </a:pPr>
              <a:r>
                <a:rPr lang="en-US" sz="5400" b="1" dirty="0">
                  <a:solidFill>
                    <a:srgbClr val="EC008C"/>
                  </a:solidFill>
                  <a:latin typeface="Arial" charset="0"/>
                  <a:ea typeface="Arial" charset="0"/>
                  <a:cs typeface="Arial" charset="0"/>
                </a:rPr>
                <a:t>5</a:t>
              </a: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720967" y="3981991"/>
            <a:ext cx="4994033" cy="230832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>
              <a:spcAft>
                <a:spcPts val="240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“…Vision of becoming the world’s most highly admired retailer that delivers an exhilarating customer experience...”</a:t>
            </a:r>
            <a:b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	- Jon Freier</a:t>
            </a:r>
            <a:br>
              <a:rPr lang="en-US" sz="2400" dirty="0">
                <a:latin typeface="Arial" charset="0"/>
                <a:ea typeface="Arial" charset="0"/>
                <a:cs typeface="Arial" charset="0"/>
              </a:rPr>
            </a:b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	E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VP, Sales &amp; Operations </a:t>
            </a:r>
          </a:p>
        </p:txBody>
      </p:sp>
    </p:spTree>
    <p:extLst>
      <p:ext uri="{BB962C8B-B14F-4D97-AF65-F5344CB8AC3E}">
        <p14:creationId xmlns:p14="http://schemas.microsoft.com/office/powerpoint/2010/main" val="426266049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39380"/>
          <a:stretch/>
        </p:blipFill>
        <p:spPr>
          <a:xfrm>
            <a:off x="-1241" y="0"/>
            <a:ext cx="10058400" cy="3429000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228600" y="2725649"/>
            <a:ext cx="7239000" cy="664888"/>
          </a:xfrm>
          <a:prstGeom prst="rect">
            <a:avLst/>
          </a:prstGeom>
        </p:spPr>
        <p:txBody>
          <a:bodyPr/>
          <a:lstStyle>
            <a:lvl1pPr marL="254706" indent="-254706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Download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6700" y="3663072"/>
            <a:ext cx="9525000" cy="300082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Did you hear several of your companies mentioned by other teams? 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does that tell you about that company’s reputation? 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traits were mentioned often? 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How do those company’s traits compare to what you know about the Un-carrier? 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" name="Group 29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4" name="Rectangle 33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5" name="Rectangle 34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8</a:t>
                </a:fld>
                <a:r>
                  <a:rPr lang="en-US" sz="1400" dirty="0"/>
                  <a:t> – The Un-carrier Experience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045405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D2EE1CB-EB0E-4A82-9694-5441D02F261F}"/>
              </a:ext>
            </a:extLst>
          </p:cNvPr>
          <p:cNvSpPr/>
          <p:nvPr/>
        </p:nvSpPr>
        <p:spPr bwMode="auto">
          <a:xfrm>
            <a:off x="6529752" y="5745711"/>
            <a:ext cx="2871611" cy="533400"/>
          </a:xfrm>
          <a:prstGeom prst="rect">
            <a:avLst/>
          </a:prstGeom>
          <a:solidFill>
            <a:schemeClr val="accent2">
              <a:lumMod val="90000"/>
              <a:alpha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9</a:t>
                </a:fld>
                <a:r>
                  <a:rPr lang="en-US" sz="1400" dirty="0"/>
                  <a:t> – The Un-carrier Experience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2269151-0DD8-4EAF-A7C6-0E7969BC2669}"/>
              </a:ext>
            </a:extLst>
          </p:cNvPr>
          <p:cNvGrpSpPr/>
          <p:nvPr/>
        </p:nvGrpSpPr>
        <p:grpSpPr>
          <a:xfrm>
            <a:off x="209439" y="534791"/>
            <a:ext cx="8172562" cy="5027809"/>
            <a:chOff x="-239592" y="1673356"/>
            <a:chExt cx="7516397" cy="544838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CE06126-B2F9-4F03-AC86-66FBC5EB83CA}"/>
                </a:ext>
              </a:extLst>
            </p:cNvPr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34658F9-E654-4F0E-95DD-8A9E3FB8EF6C}"/>
                </a:ext>
              </a:extLst>
            </p:cNvPr>
            <p:cNvSpPr/>
            <p:nvPr/>
          </p:nvSpPr>
          <p:spPr>
            <a:xfrm>
              <a:off x="41489" y="1673356"/>
              <a:ext cx="2300391" cy="35255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4B78E84-7443-4ECF-8860-0AF6E6B47301}"/>
                </a:ext>
              </a:extLst>
            </p:cNvPr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CD4604F-90AE-4FC5-A190-C3CCB8155E3A}"/>
                </a:ext>
              </a:extLst>
            </p:cNvPr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AC7822E-B9BC-45D9-BB03-7AB1A2CCA2C6}"/>
                </a:ext>
              </a:extLst>
            </p:cNvPr>
            <p:cNvSpPr/>
            <p:nvPr/>
          </p:nvSpPr>
          <p:spPr>
            <a:xfrm>
              <a:off x="-239592" y="1841072"/>
              <a:ext cx="7516397" cy="52806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ACTIVITY 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9C23FC4-156F-4C0A-98FA-4535BE01A8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177" y="1080000"/>
            <a:ext cx="9420439" cy="486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572517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8&quot; unique_id=&quot;10002&quot;&gt;&lt;/object&gt;&lt;object type=&quot;2&quot; unique_id=&quot;10003&quot;&gt;&lt;object type=&quot;3&quot; unique_id=&quot;1071880&quot;&gt;&lt;property id=&quot;20148&quot; value=&quot;5&quot;/&gt;&lt;property id=&quot;20300&quot; value=&quot;Slide 2&quot;/&gt;&lt;property id=&quot;20307&quot; value=&quot;303&quot;/&gt;&lt;/object&gt;&lt;object type=&quot;3&quot; unique_id=&quot;1071882&quot;&gt;&lt;property id=&quot;20148&quot; value=&quot;5&quot;/&gt;&lt;property id=&quot;20300&quot; value=&quot;Slide 1&quot;/&gt;&lt;property id=&quot;20307&quot; value=&quot;305&quot;/&gt;&lt;/object&gt;&lt;object type=&quot;3&quot; unique_id=&quot;1071883&quot;&gt;&lt;property id=&quot;20148&quot; value=&quot;5&quot;/&gt;&lt;property id=&quot;20300&quot; value=&quot;Slide 4&quot;/&gt;&lt;property id=&quot;20307&quot; value=&quot;306&quot;/&gt;&lt;/object&gt;&lt;object type=&quot;3&quot; unique_id=&quot;1071889&quot;&gt;&lt;property id=&quot;20148&quot; value=&quot;5&quot;/&gt;&lt;property id=&quot;20300&quot; value=&quot;Slide 7&quot;/&gt;&lt;property id=&quot;20307&quot; value=&quot;314&quot;/&gt;&lt;/object&gt;&lt;object type=&quot;3&quot; unique_id=&quot;1071890&quot;&gt;&lt;property id=&quot;20148&quot; value=&quot;5&quot;/&gt;&lt;property id=&quot;20300&quot; value=&quot;Slide 8&quot;/&gt;&lt;property id=&quot;20307&quot; value=&quot;315&quot;/&gt;&lt;/object&gt;&lt;object type=&quot;3&quot; unique_id=&quot;1072009&quot;&gt;&lt;property id=&quot;20148&quot; value=&quot;5&quot;/&gt;&lt;property id=&quot;20300&quot; value=&quot;Slide 3&quot;/&gt;&lt;property id=&quot;20307&quot; value=&quot;322&quot;/&gt;&lt;/object&gt;&lt;object type=&quot;3&quot; unique_id=&quot;1072010&quot;&gt;&lt;property id=&quot;20148&quot; value=&quot;5&quot;/&gt;&lt;property id=&quot;20300&quot; value=&quot;Slide 5&quot;/&gt;&lt;property id=&quot;20307&quot; value=&quot;325&quot;/&gt;&lt;/object&gt;&lt;object type=&quot;3&quot; unique_id=&quot;1072011&quot;&gt;&lt;property id=&quot;20148&quot; value=&quot;5&quot;/&gt;&lt;property id=&quot;20300&quot; value=&quot;Slide 6&quot;/&gt;&lt;property id=&quot;20307&quot; value=&quot;323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Magenta Theme">
  <a:themeElements>
    <a:clrScheme name="T-Mobile">
      <a:dk1>
        <a:srgbClr val="000000"/>
      </a:dk1>
      <a:lt1>
        <a:srgbClr val="FFFFFF"/>
      </a:lt1>
      <a:dk2>
        <a:srgbClr val="6A6A6A"/>
      </a:dk2>
      <a:lt2>
        <a:srgbClr val="9B9B9B"/>
      </a:lt2>
      <a:accent1>
        <a:srgbClr val="E20074"/>
      </a:accent1>
      <a:accent2>
        <a:srgbClr val="E8E8E8"/>
      </a:accent2>
      <a:accent3>
        <a:srgbClr val="C1D82F"/>
      </a:accent3>
      <a:accent4>
        <a:srgbClr val="6DB33F"/>
      </a:accent4>
      <a:accent5>
        <a:srgbClr val="008DA8"/>
      </a:accent5>
      <a:accent6>
        <a:srgbClr val="9B9B9B"/>
      </a:accent6>
      <a:hlink>
        <a:srgbClr val="E20074"/>
      </a:hlink>
      <a:folHlink>
        <a:srgbClr val="6A6A6A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90000"/>
          </a:schemeClr>
        </a:solidFill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/>
      <a:bodyPr/>
      <a:lstStyle>
        <a:defPPr marL="0" indent="0">
          <a:spcAft>
            <a:spcPts val="2400"/>
          </a:spcAft>
          <a:buNone/>
          <a:defRPr sz="2400" dirty="0" smtClean="0">
            <a:solidFill>
              <a:schemeClr val="tx1"/>
            </a:solidFill>
            <a:latin typeface="Arial" charset="0"/>
            <a:ea typeface="Arial" charset="0"/>
            <a:cs typeface="Arial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Archived_x0020_Training_x0020_Title xmlns="5e9b776e-d912-43ff-9491-1013a5e9c2f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ECD744300BD749A224ECB883DBCA9E" ma:contentTypeVersion="2" ma:contentTypeDescription="Create a new document." ma:contentTypeScope="" ma:versionID="f7aaf17e372033f96dab176f28b54463">
  <xsd:schema xmlns:xsd="http://www.w3.org/2001/XMLSchema" xmlns:xs="http://www.w3.org/2001/XMLSchema" xmlns:p="http://schemas.microsoft.com/office/2006/metadata/properties" xmlns:ns2="5e9b776e-d912-43ff-9491-1013a5e9c2fc" xmlns:ns3="0bf914e1-08b8-4965-b6e1-099f4b495665" targetNamespace="http://schemas.microsoft.com/office/2006/metadata/properties" ma:root="true" ma:fieldsID="94d4f23d6afce78ae9d6b08833d73459" ns2:_="" ns3:_="">
    <xsd:import namespace="5e9b776e-d912-43ff-9491-1013a5e9c2fc"/>
    <xsd:import namespace="0bf914e1-08b8-4965-b6e1-099f4b495665"/>
    <xsd:element name="properties">
      <xsd:complexType>
        <xsd:sequence>
          <xsd:element name="documentManagement">
            <xsd:complexType>
              <xsd:all>
                <xsd:element ref="ns2:Archived_x0020_Training_x0020_Title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9b776e-d912-43ff-9491-1013a5e9c2fc" elementFormDefault="qualified">
    <xsd:import namespace="http://schemas.microsoft.com/office/2006/documentManagement/types"/>
    <xsd:import namespace="http://schemas.microsoft.com/office/infopath/2007/PartnerControls"/>
    <xsd:element name="Archived_x0020_Training_x0020_Title" ma:index="8" nillable="true" ma:displayName="Archived Training Title" ma:internalName="Archived_x0020_Training_x0020_Titl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f914e1-08b8-4965-b6e1-099f4b4956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2289C8-FDB1-4CAE-9C73-F6BE85124999}">
  <ds:schemaRefs>
    <ds:schemaRef ds:uri="http://schemas.openxmlformats.org/package/2006/metadata/core-properties"/>
    <ds:schemaRef ds:uri="0bf914e1-08b8-4965-b6e1-099f4b495665"/>
    <ds:schemaRef ds:uri="http://schemas.microsoft.com/office/2006/documentManagement/types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5e9b776e-d912-43ff-9491-1013a5e9c2fc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556ECF3-7AC7-4E2C-BCA6-BD35993E58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9b776e-d912-43ff-9491-1013a5e9c2fc"/>
    <ds:schemaRef ds:uri="0bf914e1-08b8-4965-b6e1-099f4b4956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D057B2E-F7FB-47B2-B0A3-79F82503A3A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T-Mobile Template 2010 v02</Template>
  <TotalTime>6001</TotalTime>
  <Words>328</Words>
  <Application>Microsoft Office PowerPoint</Application>
  <PresentationFormat>Custom</PresentationFormat>
  <Paragraphs>51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 Black</vt:lpstr>
      <vt:lpstr>Arial Bold</vt:lpstr>
      <vt:lpstr>Arial Rounded MT Bold</vt:lpstr>
      <vt:lpstr>Tele-GroteskHal</vt:lpstr>
      <vt:lpstr>Tele-GroteskUlt</vt:lpstr>
      <vt:lpstr>Wingdings</vt:lpstr>
      <vt:lpstr>Magenta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&lt;Content Manager Name Here&gt;</Manager>
  <Company>Your Company Name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- Headline</dc:title>
  <dc:subject>&lt;Event Name Here&gt;</dc:subject>
  <dc:creator>Your User Name</dc:creator>
  <dc:description>Template:_x000d_
Formatting:_x000d_
Event Date:_x000d_
Event Location:_x000d_
Audience Type:</dc:description>
  <cp:lastModifiedBy>Allert, Danielle</cp:lastModifiedBy>
  <cp:revision>1440</cp:revision>
  <cp:lastPrinted>2016-04-17T20:23:05Z</cp:lastPrinted>
  <dcterms:created xsi:type="dcterms:W3CDTF">2011-01-21T18:16:17Z</dcterms:created>
  <dcterms:modified xsi:type="dcterms:W3CDTF">2017-11-19T15:36:36Z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0x01010066ECD744300BD749A224ECB883DBCA9E</vt:lpwstr>
  </property>
</Properties>
</file>